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7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578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7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5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08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328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33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522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49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79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8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0577-AFF6-4188-AA78-704D841BD8D3}" type="datetimeFigureOut">
              <a:rPr lang="en-CA" smtClean="0"/>
              <a:t>2015-03-03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6BF6-D965-46C1-B3ED-B562EE33D1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48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iggiven.com/images/LWW02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nryzecher.com/NarniaWardrobe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olunteer.justingaylor.com/wp-content/uploads/2011/05/Dune-1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-lexicon.org/images/film/cs/dobby-poster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vqvrCz_OYTo/SRcfC9iC-BI/AAAAAAAACm0/kcKTwHqSc4s/s400/Serial+Garden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Four Types of Fantasy: </a:t>
            </a:r>
            <a:br>
              <a:rPr lang="en-CA" dirty="0" smtClean="0"/>
            </a:br>
            <a:r>
              <a:rPr lang="en-CA" dirty="0" smtClean="0"/>
              <a:t>Portal Quest, Immersive, Intrusion, and Liminal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 Introduction to the Genre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756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Fantasy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/>
          </a:bodyPr>
          <a:lstStyle/>
          <a:p>
            <a:r>
              <a:rPr lang="en-GB" dirty="0"/>
              <a:t>There are four generally accepted types of fantasy: the portal-quest, the immersive, the intrusion, and the liminal.</a:t>
            </a:r>
          </a:p>
          <a:p>
            <a:r>
              <a:rPr lang="en-GB" dirty="0"/>
              <a:t>The critical questions </a:t>
            </a:r>
            <a:r>
              <a:rPr lang="en-GB" dirty="0"/>
              <a:t>that determine each type are: </a:t>
            </a:r>
            <a:r>
              <a:rPr lang="en-GB" dirty="0"/>
              <a:t>How do we get </a:t>
            </a:r>
            <a:r>
              <a:rPr lang="en-GB" dirty="0"/>
              <a:t>to the fantasy? </a:t>
            </a:r>
            <a:r>
              <a:rPr lang="en-GB" dirty="0"/>
              <a:t>How do we meet the fantastic? In what ways does this meeting affect the </a:t>
            </a:r>
            <a:r>
              <a:rPr lang="en-GB" dirty="0"/>
              <a:t>narrative? </a:t>
            </a:r>
            <a:r>
              <a:rPr lang="en-GB" dirty="0"/>
              <a:t>Where are we asked to stand </a:t>
            </a:r>
            <a:r>
              <a:rPr lang="en-GB" dirty="0"/>
              <a:t>in relation </a:t>
            </a:r>
            <a:r>
              <a:rPr lang="en-GB" dirty="0"/>
              <a:t>to the </a:t>
            </a:r>
            <a:r>
              <a:rPr lang="en-GB" dirty="0"/>
              <a:t>fantastic</a:t>
            </a:r>
            <a:r>
              <a:rPr lang="en-GB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857" y="4365104"/>
            <a:ext cx="2211083" cy="21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2184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http://www.craiggiven.com/images/LWW02.jpg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847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Portal-Quest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536" y="1556792"/>
            <a:ext cx="4110608" cy="482453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fantastic world entered through </a:t>
            </a:r>
            <a:r>
              <a:rPr lang="en-GB" dirty="0" smtClean="0"/>
              <a:t>some sort of </a:t>
            </a:r>
            <a:r>
              <a:rPr lang="en-GB" dirty="0"/>
              <a:t>portal.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classic portal fantasy is of course </a:t>
            </a:r>
            <a:r>
              <a:rPr lang="en-GB" i="1" dirty="0"/>
              <a:t>The Lion, the Witch and the Wardrobe</a:t>
            </a:r>
            <a:r>
              <a:rPr lang="en-GB" dirty="0"/>
              <a:t> (1950). </a:t>
            </a:r>
            <a:endParaRPr lang="en-GB" dirty="0" smtClean="0"/>
          </a:p>
          <a:p>
            <a:r>
              <a:rPr lang="en-GB" dirty="0" smtClean="0"/>
              <a:t>Crucially</a:t>
            </a:r>
            <a:r>
              <a:rPr lang="en-GB" dirty="0"/>
              <a:t>, the fantastic is on the other side and does not "</a:t>
            </a:r>
            <a:r>
              <a:rPr lang="en-GB" dirty="0" smtClean="0"/>
              <a:t>leak“ through to our side. </a:t>
            </a:r>
            <a:r>
              <a:rPr lang="en-GB" dirty="0"/>
              <a:t>Although individuals may cross both ways, the magic does not.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3" y="2060848"/>
            <a:ext cx="4432525" cy="3096000"/>
          </a:xfrm>
        </p:spPr>
      </p:pic>
      <p:sp>
        <p:nvSpPr>
          <p:cNvPr id="6" name="TextBox 5"/>
          <p:cNvSpPr txBox="1"/>
          <p:nvPr/>
        </p:nvSpPr>
        <p:spPr>
          <a:xfrm>
            <a:off x="6384032" y="5445224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http://www.henryzecher.com/NarniaWardrobe.jpg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096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Immersive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84785"/>
            <a:ext cx="2742598" cy="452596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87888" y="1124745"/>
            <a:ext cx="5256584" cy="5400601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Invites </a:t>
            </a:r>
            <a:r>
              <a:rPr lang="en-GB" dirty="0"/>
              <a:t>us to share not merely a world, but a set of assumptions and understandings. </a:t>
            </a:r>
          </a:p>
          <a:p>
            <a:r>
              <a:rPr lang="en-GB" dirty="0"/>
              <a:t>At its best, it presents the fantastic as the norm both for the protagonists and for the reader: we sit on the protagonist's shoulder and while we have access to their eyes and ears, we are not provided with an explanatory narrative.</a:t>
            </a:r>
          </a:p>
          <a:p>
            <a:r>
              <a:rPr lang="en-GB" dirty="0"/>
              <a:t>We are treated </a:t>
            </a:r>
            <a:r>
              <a:rPr lang="en-GB" b="1" dirty="0"/>
              <a:t>as part of that world</a:t>
            </a:r>
            <a:r>
              <a:rPr lang="en-GB" dirty="0"/>
              <a:t>; no attention is drawn to its strangeness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07568" y="6237313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http://volunteer.justingaylor.com/wp-content/uploads/2011/05/Dune-1.jpg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450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Intrusion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536" y="1412776"/>
            <a:ext cx="6048672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fantastic intrudes upon our world; it </a:t>
            </a:r>
            <a:r>
              <a:rPr lang="en-GB" dirty="0"/>
              <a:t>is the bringer of </a:t>
            </a:r>
            <a:r>
              <a:rPr lang="en-GB" b="1" dirty="0"/>
              <a:t>chaos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the beast in the bottom of the </a:t>
            </a:r>
            <a:r>
              <a:rPr lang="en-GB" dirty="0" smtClean="0"/>
              <a:t>garden (or under the bed), </a:t>
            </a:r>
            <a:r>
              <a:rPr lang="en-GB" dirty="0"/>
              <a:t>or the elf seeking assistance.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takes us out of safety without taking us from our place.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intrusion fantasy is not necessarily </a:t>
            </a:r>
            <a:r>
              <a:rPr lang="en-GB" dirty="0" smtClean="0"/>
              <a:t>unpleasant </a:t>
            </a:r>
            <a:r>
              <a:rPr lang="en-GB" b="1" dirty="0" smtClean="0"/>
              <a:t>BUT</a:t>
            </a:r>
            <a:r>
              <a:rPr lang="en-GB" dirty="0" smtClean="0"/>
              <a:t> </a:t>
            </a:r>
            <a:r>
              <a:rPr lang="en-GB" dirty="0"/>
              <a:t>it </a:t>
            </a:r>
            <a:r>
              <a:rPr lang="en-GB" dirty="0" smtClean="0"/>
              <a:t>assumes </a:t>
            </a:r>
            <a:r>
              <a:rPr lang="en-GB" dirty="0"/>
              <a:t>that </a:t>
            </a:r>
            <a:r>
              <a:rPr lang="en-GB" dirty="0" smtClean="0"/>
              <a:t>when </a:t>
            </a:r>
            <a:r>
              <a:rPr lang="en-GB" dirty="0"/>
              <a:t>the fantastic </a:t>
            </a:r>
            <a:r>
              <a:rPr lang="en-GB" dirty="0" smtClean="0"/>
              <a:t>retreats, </a:t>
            </a:r>
            <a:r>
              <a:rPr lang="en-GB" dirty="0"/>
              <a:t>the </a:t>
            </a:r>
            <a:r>
              <a:rPr lang="en-GB" dirty="0" smtClean="0"/>
              <a:t>world returns (more or less) </a:t>
            </a:r>
            <a:r>
              <a:rPr lang="en-GB" dirty="0"/>
              <a:t>to </a:t>
            </a:r>
            <a:r>
              <a:rPr lang="en-GB" dirty="0" smtClean="0"/>
              <a:t>predictability… </a:t>
            </a:r>
            <a:r>
              <a:rPr lang="en-GB" dirty="0"/>
              <a:t>at least until the next element of the fantastic </a:t>
            </a:r>
            <a:r>
              <a:rPr lang="en-GB" dirty="0" smtClean="0"/>
              <a:t>intrudes.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keep up this tone of surprise, </a:t>
            </a:r>
            <a:r>
              <a:rPr lang="en-GB" dirty="0" smtClean="0"/>
              <a:t>the chaos and oddness </a:t>
            </a:r>
            <a:r>
              <a:rPr lang="en-GB" dirty="0"/>
              <a:t>of the intruders often escalates over the book.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90" y="1700808"/>
            <a:ext cx="2458125" cy="4140000"/>
          </a:xfrm>
        </p:spPr>
      </p:pic>
      <p:sp>
        <p:nvSpPr>
          <p:cNvPr id="6" name="TextBox 5"/>
          <p:cNvSpPr txBox="1"/>
          <p:nvPr/>
        </p:nvSpPr>
        <p:spPr>
          <a:xfrm>
            <a:off x="8184232" y="5949280"/>
            <a:ext cx="22322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http://www.hp-lexicon.org/images/film/cs/dobby-poster.jpg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5735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Liminal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628800"/>
            <a:ext cx="2905150" cy="421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7848" y="1600200"/>
            <a:ext cx="5544616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Similar to intrusive fantasy, set in our world.</a:t>
            </a:r>
            <a:endParaRPr lang="en-GB" dirty="0"/>
          </a:p>
          <a:p>
            <a:r>
              <a:rPr lang="en-GB" dirty="0"/>
              <a:t>When the fantastic appears, it </a:t>
            </a:r>
            <a:r>
              <a:rPr lang="en-GB" b="1" i="1" dirty="0"/>
              <a:t>should</a:t>
            </a:r>
            <a:r>
              <a:rPr lang="en-GB" dirty="0"/>
              <a:t> be </a:t>
            </a:r>
            <a:r>
              <a:rPr lang="en-GB" dirty="0" smtClean="0"/>
              <a:t>intrusive and disruptive. </a:t>
            </a:r>
          </a:p>
          <a:p>
            <a:r>
              <a:rPr lang="en-GB" dirty="0" smtClean="0"/>
              <a:t>Instead, </a:t>
            </a:r>
            <a:r>
              <a:rPr lang="en-GB" dirty="0"/>
              <a:t>while the events themselves might be noteworthy and they may cause chaos, their magical origins barely raise an </a:t>
            </a:r>
            <a:r>
              <a:rPr lang="en-GB" dirty="0" smtClean="0"/>
              <a:t>eyebrow.</a:t>
            </a:r>
          </a:p>
          <a:p>
            <a:r>
              <a:rPr lang="en-GB" dirty="0" smtClean="0"/>
              <a:t>Characters tend not to be surprised by </a:t>
            </a:r>
            <a:r>
              <a:rPr lang="en-GB" dirty="0"/>
              <a:t>the odd things, they take them as a normal part of </a:t>
            </a:r>
            <a:r>
              <a:rPr lang="en-GB" dirty="0" smtClean="0"/>
              <a:t>life.</a:t>
            </a:r>
          </a:p>
          <a:p>
            <a:r>
              <a:rPr lang="en-GB" dirty="0" smtClean="0"/>
              <a:t>Tone can be said to be blasé and ironic.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75520" y="5877273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http://3.bp.blogspot.com/_</a:t>
            </a:r>
            <a:r>
              <a:rPr lang="en-GB" sz="1100" dirty="0">
                <a:hlinkClick r:id="rId3"/>
              </a:rPr>
              <a:t>vqvrCz_OYTo/SRcfC9iC-BI/AAAAAAAACm0/kcKTwHqSc4s/s400/Serial+Garden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213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Four Types of Fantasy:  Portal Quest, Immersive, Intrusion, and Liminal</vt:lpstr>
      <vt:lpstr>Types of Fantasy</vt:lpstr>
      <vt:lpstr>The Portal-Quest</vt:lpstr>
      <vt:lpstr>The Immersive</vt:lpstr>
      <vt:lpstr>The Intrusion </vt:lpstr>
      <vt:lpstr>The Liminal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Types of Fantasy:  Portal Quest, Immersive, Intrusive, and Liminal</dc:title>
  <dc:creator>sharon selby</dc:creator>
  <cp:lastModifiedBy>sharon selby</cp:lastModifiedBy>
  <cp:revision>2</cp:revision>
  <dcterms:created xsi:type="dcterms:W3CDTF">2015-03-03T16:17:38Z</dcterms:created>
  <dcterms:modified xsi:type="dcterms:W3CDTF">2015-03-03T16:21:11Z</dcterms:modified>
</cp:coreProperties>
</file>